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80" r:id="rId4"/>
    <p:sldId id="279" r:id="rId5"/>
    <p:sldId id="277" r:id="rId6"/>
    <p:sldId id="268" r:id="rId7"/>
    <p:sldId id="260" r:id="rId8"/>
    <p:sldId id="264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 Bold" panose="00000800000000000000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74C"/>
    <a:srgbClr val="AD8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AF2228-0430-900D-25D4-7392459EBB24}" v="1" dt="2024-05-01T00:43:29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6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mailto:hbazald2@southtexascollege.edu" TargetMode="External"/><Relationship Id="rId4" Type="http://schemas.openxmlformats.org/officeDocument/2006/relationships/hyperlink" Target="mailto:Support@southtexascollege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52151" y="0"/>
            <a:ext cx="14523987" cy="10287000"/>
            <a:chOff x="0" y="0"/>
            <a:chExt cx="986197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6197" cy="698500"/>
            </a:xfrm>
            <a:custGeom>
              <a:avLst/>
              <a:gdLst/>
              <a:ahLst/>
              <a:cxnLst/>
              <a:rect l="l" t="t" r="r" b="b"/>
              <a:pathLst>
                <a:path w="986197" h="698500">
                  <a:moveTo>
                    <a:pt x="986197" y="349250"/>
                  </a:moveTo>
                  <a:lnTo>
                    <a:pt x="782997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782997" y="0"/>
                  </a:lnTo>
                  <a:lnTo>
                    <a:pt x="986197" y="349250"/>
                  </a:lnTo>
                  <a:close/>
                </a:path>
              </a:pathLst>
            </a:custGeom>
            <a:solidFill>
              <a:srgbClr val="12284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757597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591680">
            <a:off x="8938825" y="1986347"/>
            <a:ext cx="1048727" cy="845653"/>
            <a:chOff x="0" y="0"/>
            <a:chExt cx="881987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1987" cy="711200"/>
            </a:xfrm>
            <a:custGeom>
              <a:avLst/>
              <a:gdLst/>
              <a:ahLst/>
              <a:cxnLst/>
              <a:rect l="l" t="t" r="r" b="b"/>
              <a:pathLst>
                <a:path w="881987" h="711200">
                  <a:moveTo>
                    <a:pt x="440993" y="0"/>
                  </a:moveTo>
                  <a:lnTo>
                    <a:pt x="881987" y="711200"/>
                  </a:lnTo>
                  <a:lnTo>
                    <a:pt x="0" y="711200"/>
                  </a:lnTo>
                  <a:lnTo>
                    <a:pt x="440993" y="0"/>
                  </a:lnTo>
                  <a:close/>
                </a:path>
              </a:pathLst>
            </a:custGeom>
            <a:solidFill>
              <a:srgbClr val="C9CCC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7810" y="273050"/>
              <a:ext cx="60636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7184283">
            <a:off x="7238105" y="782527"/>
            <a:ext cx="9953433" cy="1249084"/>
            <a:chOff x="0" y="0"/>
            <a:chExt cx="2833881" cy="3556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3881" cy="355632"/>
            </a:xfrm>
            <a:custGeom>
              <a:avLst/>
              <a:gdLst/>
              <a:ahLst/>
              <a:cxnLst/>
              <a:rect l="l" t="t" r="r" b="b"/>
              <a:pathLst>
                <a:path w="2833881" h="355632">
                  <a:moveTo>
                    <a:pt x="203200" y="0"/>
                  </a:moveTo>
                  <a:lnTo>
                    <a:pt x="2833881" y="0"/>
                  </a:lnTo>
                  <a:lnTo>
                    <a:pt x="2630681" y="355632"/>
                  </a:lnTo>
                  <a:lnTo>
                    <a:pt x="0" y="35563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3728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57150"/>
              <a:ext cx="2630681" cy="412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7218450">
            <a:off x="8303412" y="5006400"/>
            <a:ext cx="5189053" cy="246480"/>
          </a:xfrm>
          <a:custGeom>
            <a:avLst/>
            <a:gdLst/>
            <a:ahLst/>
            <a:cxnLst/>
            <a:rect l="l" t="t" r="r" b="b"/>
            <a:pathLst>
              <a:path w="5189053" h="246480">
                <a:moveTo>
                  <a:pt x="0" y="0"/>
                </a:moveTo>
                <a:lnTo>
                  <a:pt x="5189053" y="0"/>
                </a:lnTo>
                <a:lnTo>
                  <a:pt x="5189053" y="246480"/>
                </a:lnTo>
                <a:lnTo>
                  <a:pt x="0" y="246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8503934" y="7231855"/>
            <a:ext cx="730859" cy="639501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CCB8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9482238" y="760097"/>
            <a:ext cx="739397" cy="646972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D8B1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9312207" y="8069938"/>
            <a:ext cx="779927" cy="682437"/>
            <a:chOff x="0" y="0"/>
            <a:chExt cx="812800" cy="7112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C9CCC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3583698">
            <a:off x="5481192" y="7192940"/>
            <a:ext cx="12321043" cy="1291012"/>
            <a:chOff x="0" y="0"/>
            <a:chExt cx="3413162" cy="35763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13162" cy="357635"/>
            </a:xfrm>
            <a:custGeom>
              <a:avLst/>
              <a:gdLst/>
              <a:ahLst/>
              <a:cxnLst/>
              <a:rect l="l" t="t" r="r" b="b"/>
              <a:pathLst>
                <a:path w="3413162" h="357635">
                  <a:moveTo>
                    <a:pt x="3209962" y="0"/>
                  </a:moveTo>
                  <a:lnTo>
                    <a:pt x="0" y="0"/>
                  </a:lnTo>
                  <a:lnTo>
                    <a:pt x="203200" y="357635"/>
                  </a:lnTo>
                  <a:lnTo>
                    <a:pt x="3413162" y="357635"/>
                  </a:lnTo>
                  <a:lnTo>
                    <a:pt x="3209962" y="0"/>
                  </a:lnTo>
                  <a:close/>
                </a:path>
              </a:pathLst>
            </a:custGeom>
            <a:solidFill>
              <a:srgbClr val="FCD14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57150"/>
              <a:ext cx="3209962" cy="414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290978" y="495860"/>
            <a:ext cx="1960145" cy="1696685"/>
          </a:xfrm>
          <a:custGeom>
            <a:avLst/>
            <a:gdLst/>
            <a:ahLst/>
            <a:cxnLst/>
            <a:rect l="l" t="t" r="r" b="b"/>
            <a:pathLst>
              <a:path w="1960145" h="1696685">
                <a:moveTo>
                  <a:pt x="0" y="0"/>
                </a:moveTo>
                <a:lnTo>
                  <a:pt x="1960145" y="0"/>
                </a:lnTo>
                <a:lnTo>
                  <a:pt x="1960145" y="1696684"/>
                </a:lnTo>
                <a:lnTo>
                  <a:pt x="0" y="1696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028700" y="3759206"/>
            <a:ext cx="695000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62"/>
              </a:lnSpc>
            </a:pPr>
            <a:endParaRPr lang="en-US" sz="584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28700" y="4636442"/>
            <a:ext cx="514811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62"/>
              </a:lnSpc>
            </a:pPr>
            <a:endParaRPr lang="en-US" sz="5844" dirty="0">
              <a:solidFill>
                <a:srgbClr val="000000"/>
              </a:solidFill>
              <a:latin typeface="Poppins Bold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B089030-AAA5-4576-8CBB-D313D12E1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342" y="2827516"/>
            <a:ext cx="6392705" cy="49019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ADE0ED2-AEF5-4BED-8A6E-82078FF04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8" y="4281297"/>
            <a:ext cx="7371601" cy="1548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815071" y="9577647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9325284" y="0"/>
                </a:moveTo>
                <a:lnTo>
                  <a:pt x="0" y="0"/>
                </a:lnTo>
                <a:lnTo>
                  <a:pt x="0" y="1247256"/>
                </a:lnTo>
                <a:lnTo>
                  <a:pt x="9325284" y="1247256"/>
                </a:lnTo>
                <a:lnTo>
                  <a:pt x="93252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2268808" y="-503945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0" y="1247257"/>
                </a:moveTo>
                <a:lnTo>
                  <a:pt x="9325284" y="1247257"/>
                </a:lnTo>
                <a:lnTo>
                  <a:pt x="9325284" y="0"/>
                </a:lnTo>
                <a:lnTo>
                  <a:pt x="0" y="0"/>
                </a:lnTo>
                <a:lnTo>
                  <a:pt x="0" y="12472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1AC52C1B-B20D-E01A-7180-504C5DAA4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4" y="256962"/>
            <a:ext cx="5482167" cy="111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64DCCC-3B40-3A8C-9262-F37F5DCD1AD2}"/>
              </a:ext>
            </a:extLst>
          </p:cNvPr>
          <p:cNvSpPr txBox="1"/>
          <p:nvPr/>
        </p:nvSpPr>
        <p:spPr>
          <a:xfrm>
            <a:off x="845180" y="1822244"/>
            <a:ext cx="651345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>
                <a:ea typeface="Calibri"/>
                <a:cs typeface="Calibri"/>
              </a:rPr>
              <a:t>What is </a:t>
            </a:r>
            <a:r>
              <a:rPr lang="en-US" sz="4400" err="1">
                <a:ea typeface="Calibri"/>
                <a:cs typeface="Calibri"/>
              </a:rPr>
              <a:t>Honorlock</a:t>
            </a:r>
            <a:r>
              <a:rPr lang="en-US" sz="4400">
                <a:ea typeface="Calibri"/>
                <a:cs typeface="Calibri"/>
              </a:rPr>
              <a:t>?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 sz="4400" err="1">
                <a:ea typeface="Calibri"/>
                <a:cs typeface="Calibri"/>
              </a:rPr>
              <a:t>Honorlock</a:t>
            </a:r>
            <a:r>
              <a:rPr lang="en-US" sz="4400">
                <a:ea typeface="Calibri"/>
                <a:cs typeface="Calibri"/>
              </a:rPr>
              <a:t> vs. </a:t>
            </a:r>
            <a:r>
              <a:rPr lang="en-US" sz="4400" err="1">
                <a:ea typeface="Calibri"/>
                <a:cs typeface="Calibri"/>
              </a:rPr>
              <a:t>Respondus</a:t>
            </a:r>
            <a:r>
              <a:rPr lang="en-US" sz="4400">
                <a:ea typeface="Calibri"/>
                <a:cs typeface="Calibri"/>
              </a:rPr>
              <a:t> </a:t>
            </a:r>
            <a:r>
              <a:rPr lang="en-US" sz="4400" err="1">
                <a:ea typeface="Calibri"/>
                <a:cs typeface="Calibri"/>
              </a:rPr>
              <a:t>LockDown</a:t>
            </a:r>
            <a:r>
              <a:rPr lang="en-US" sz="4400">
                <a:ea typeface="Calibri"/>
                <a:cs typeface="Calibri"/>
              </a:rPr>
              <a:t> Browser</a:t>
            </a:r>
          </a:p>
        </p:txBody>
      </p:sp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C8EA974-3B9B-5E8F-3D86-FBA13FA65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" t="1590"/>
          <a:stretch/>
        </p:blipFill>
        <p:spPr>
          <a:xfrm>
            <a:off x="8026639" y="3029087"/>
            <a:ext cx="9224194" cy="5123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589C5-83D6-420C-624A-00913051B101}"/>
              </a:ext>
            </a:extLst>
          </p:cNvPr>
          <p:cNvSpPr txBox="1"/>
          <p:nvPr/>
        </p:nvSpPr>
        <p:spPr>
          <a:xfrm>
            <a:off x="846667" y="4847167"/>
            <a:ext cx="612774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ea typeface="Calibri"/>
                <a:cs typeface="Calibri"/>
              </a:rPr>
              <a:t>Protects Test Integrity by:</a:t>
            </a: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Live Proctoring, Enhanced by AI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Finds Leaked Content </a:t>
            </a: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Verifies Identity </a:t>
            </a: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Speech Detection</a:t>
            </a: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Secures Browser &amp; Records Desktop</a:t>
            </a:r>
          </a:p>
        </p:txBody>
      </p:sp>
    </p:spTree>
    <p:extLst>
      <p:ext uri="{BB962C8B-B14F-4D97-AF65-F5344CB8AC3E}">
        <p14:creationId xmlns:p14="http://schemas.microsoft.com/office/powerpoint/2010/main" val="247189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815071" y="9577647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9325284" y="0"/>
                </a:moveTo>
                <a:lnTo>
                  <a:pt x="0" y="0"/>
                </a:lnTo>
                <a:lnTo>
                  <a:pt x="0" y="1247256"/>
                </a:lnTo>
                <a:lnTo>
                  <a:pt x="9325284" y="1247256"/>
                </a:lnTo>
                <a:lnTo>
                  <a:pt x="93252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2268808" y="-503945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0" y="1247257"/>
                </a:moveTo>
                <a:lnTo>
                  <a:pt x="9325284" y="1247257"/>
                </a:lnTo>
                <a:lnTo>
                  <a:pt x="9325284" y="0"/>
                </a:lnTo>
                <a:lnTo>
                  <a:pt x="0" y="0"/>
                </a:lnTo>
                <a:lnTo>
                  <a:pt x="0" y="12472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1AC52C1B-B20D-E01A-7180-504C5DAA4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4" y="256962"/>
            <a:ext cx="5482167" cy="111590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A664447-14D2-7CDA-EC7E-CC2744C28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584" y="3298469"/>
            <a:ext cx="9969499" cy="594431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FE113F-0CBA-1F6F-337B-A0FF9758B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1615719"/>
            <a:ext cx="8383058" cy="55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2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815071" y="9577647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9325284" y="0"/>
                </a:moveTo>
                <a:lnTo>
                  <a:pt x="0" y="0"/>
                </a:lnTo>
                <a:lnTo>
                  <a:pt x="0" y="1247256"/>
                </a:lnTo>
                <a:lnTo>
                  <a:pt x="9325284" y="1247256"/>
                </a:lnTo>
                <a:lnTo>
                  <a:pt x="93252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2268808" y="-503945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0" y="1247257"/>
                </a:moveTo>
                <a:lnTo>
                  <a:pt x="9325284" y="1247257"/>
                </a:lnTo>
                <a:lnTo>
                  <a:pt x="9325284" y="0"/>
                </a:lnTo>
                <a:lnTo>
                  <a:pt x="0" y="0"/>
                </a:lnTo>
                <a:lnTo>
                  <a:pt x="0" y="12472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1AC52C1B-B20D-E01A-7180-504C5DAA4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4" y="256962"/>
            <a:ext cx="5482167" cy="111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3BECA5-8D62-4AD4-85EA-66191E5A96D4}"/>
              </a:ext>
            </a:extLst>
          </p:cNvPr>
          <p:cNvSpPr txBox="1"/>
          <p:nvPr/>
        </p:nvSpPr>
        <p:spPr>
          <a:xfrm>
            <a:off x="847571" y="2438400"/>
            <a:ext cx="1361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24/7/365 US-based proctoring, Live Chat, and Email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No Scheduling required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15 Seconds avg Response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99% Issue Resolution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7 minutes avg Resolution time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E453E2-0CF7-4B33-BF1B-9BB42E61E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99" y="5365289"/>
            <a:ext cx="7153302" cy="39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5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815071" y="9577647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9325284" y="0"/>
                </a:moveTo>
                <a:lnTo>
                  <a:pt x="0" y="0"/>
                </a:lnTo>
                <a:lnTo>
                  <a:pt x="0" y="1247256"/>
                </a:lnTo>
                <a:lnTo>
                  <a:pt x="9325284" y="1247256"/>
                </a:lnTo>
                <a:lnTo>
                  <a:pt x="93252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2268808" y="-503945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0" y="1247257"/>
                </a:moveTo>
                <a:lnTo>
                  <a:pt x="9325284" y="1247257"/>
                </a:lnTo>
                <a:lnTo>
                  <a:pt x="9325284" y="0"/>
                </a:lnTo>
                <a:lnTo>
                  <a:pt x="0" y="0"/>
                </a:lnTo>
                <a:lnTo>
                  <a:pt x="0" y="12472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1AC52C1B-B20D-E01A-7180-504C5DAA4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4" y="256962"/>
            <a:ext cx="5482167" cy="1115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6F160D-69E4-E991-58CE-D1BA6B55F9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1" t="7411" r="7239" b="49946"/>
          <a:stretch/>
        </p:blipFill>
        <p:spPr>
          <a:xfrm>
            <a:off x="1051777" y="3422652"/>
            <a:ext cx="12623646" cy="4202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095C04-134A-B3A7-8F8B-6CFB8EEC0691}"/>
              </a:ext>
            </a:extLst>
          </p:cNvPr>
          <p:cNvSpPr txBox="1"/>
          <p:nvPr/>
        </p:nvSpPr>
        <p:spPr>
          <a:xfrm>
            <a:off x="624417" y="1650999"/>
            <a:ext cx="9768417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Calibri"/>
                <a:cs typeface="Calibri"/>
              </a:rPr>
              <a:t>Register for </a:t>
            </a:r>
            <a:r>
              <a:rPr lang="en-US" sz="3600" err="1">
                <a:ea typeface="Calibri"/>
                <a:cs typeface="Calibri"/>
              </a:rPr>
              <a:t>Honorlock</a:t>
            </a:r>
            <a:r>
              <a:rPr lang="en-US" sz="3600">
                <a:ea typeface="Calibri"/>
                <a:cs typeface="Calibri"/>
              </a:rPr>
              <a:t> training courses Today! 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ea typeface="Calibri"/>
                <a:cs typeface="Calibri"/>
              </a:rPr>
              <a:t>Introduction to </a:t>
            </a:r>
            <a:r>
              <a:rPr lang="en-US" sz="2800" err="1">
                <a:ea typeface="Calibri"/>
                <a:cs typeface="Calibri"/>
              </a:rPr>
              <a:t>Honorlock</a:t>
            </a:r>
            <a:r>
              <a:rPr lang="en-US" sz="2800">
                <a:ea typeface="Calibri"/>
                <a:cs typeface="Calibri"/>
              </a:rPr>
              <a:t> Proctoring Services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ea typeface="Calibri"/>
                <a:cs typeface="Calibri"/>
              </a:rPr>
              <a:t>Master </a:t>
            </a:r>
            <a:r>
              <a:rPr lang="en-US" sz="2800" err="1">
                <a:ea typeface="Calibri"/>
                <a:cs typeface="Calibri"/>
              </a:rPr>
              <a:t>Honorlock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828B4-273F-CB99-518C-26284A7C8C07}"/>
              </a:ext>
            </a:extLst>
          </p:cNvPr>
          <p:cNvSpPr txBox="1"/>
          <p:nvPr/>
        </p:nvSpPr>
        <p:spPr>
          <a:xfrm>
            <a:off x="719667" y="8085667"/>
            <a:ext cx="123825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Gain expertise in using </a:t>
            </a:r>
            <a:r>
              <a:rPr lang="en-US" sz="2800" err="1">
                <a:ea typeface="+mn-lt"/>
                <a:cs typeface="+mn-lt"/>
              </a:rPr>
              <a:t>Honorlock</a:t>
            </a:r>
            <a:r>
              <a:rPr lang="en-US" sz="2800">
                <a:ea typeface="+mn-lt"/>
                <a:cs typeface="+mn-lt"/>
              </a:rPr>
              <a:t> to enhance academic integrity in online exams</a:t>
            </a: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Earn 5 Life-Long Credit </a:t>
            </a:r>
            <a:r>
              <a:rPr lang="en-US" sz="2800" err="1">
                <a:ea typeface="+mn-lt"/>
                <a:cs typeface="+mn-lt"/>
              </a:rPr>
              <a:t>hrs</a:t>
            </a:r>
            <a:r>
              <a:rPr lang="en-US" sz="2800">
                <a:ea typeface="+mn-lt"/>
                <a:cs typeface="+mn-lt"/>
              </a:rPr>
              <a:t> per course completion</a:t>
            </a:r>
            <a:endParaRPr lang="en-US" sz="2800">
              <a:ea typeface="Calibri"/>
              <a:cs typeface="Calibri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35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815071" y="9577647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9325284" y="0"/>
                </a:moveTo>
                <a:lnTo>
                  <a:pt x="0" y="0"/>
                </a:lnTo>
                <a:lnTo>
                  <a:pt x="0" y="1247256"/>
                </a:lnTo>
                <a:lnTo>
                  <a:pt x="9325284" y="1247256"/>
                </a:lnTo>
                <a:lnTo>
                  <a:pt x="93252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2268808" y="-503945"/>
            <a:ext cx="9325284" cy="1247257"/>
          </a:xfrm>
          <a:custGeom>
            <a:avLst/>
            <a:gdLst/>
            <a:ahLst/>
            <a:cxnLst/>
            <a:rect l="l" t="t" r="r" b="b"/>
            <a:pathLst>
              <a:path w="9325284" h="1247257">
                <a:moveTo>
                  <a:pt x="0" y="1247257"/>
                </a:moveTo>
                <a:lnTo>
                  <a:pt x="9325284" y="1247257"/>
                </a:lnTo>
                <a:lnTo>
                  <a:pt x="9325284" y="0"/>
                </a:lnTo>
                <a:lnTo>
                  <a:pt x="0" y="0"/>
                </a:lnTo>
                <a:lnTo>
                  <a:pt x="0" y="12472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009650"/>
            <a:ext cx="939800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en-US" sz="5000" dirty="0">
                <a:latin typeface="Poppins Bold"/>
                <a:cs typeface="Poppins Bold"/>
              </a:rPr>
              <a:t>Client Services </a:t>
            </a:r>
          </a:p>
          <a:p>
            <a:pPr>
              <a:lnSpc>
                <a:spcPts val="4533"/>
              </a:lnSpc>
            </a:pPr>
            <a:endParaRPr lang="en-US" sz="3900" dirty="0">
              <a:latin typeface="Poppins Bold"/>
              <a:cs typeface="Poppins Bold"/>
            </a:endParaRPr>
          </a:p>
          <a:p>
            <a:pPr>
              <a:lnSpc>
                <a:spcPts val="4533"/>
              </a:lnSpc>
            </a:pPr>
            <a:endParaRPr lang="en-US" sz="3900" dirty="0">
              <a:latin typeface="Poppins Bold"/>
              <a:cs typeface="Poppins Bold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B1C10E-292E-6CA7-539E-119719F4F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035" y="153559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900">
                <a:cs typeface="Calibri"/>
              </a:rPr>
              <a:t>Ways to Contact Us: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8CF987-4979-0506-79B7-A16A50514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275198-E24D-BC4B-284B-735F63DB577E}"/>
              </a:ext>
            </a:extLst>
          </p:cNvPr>
          <p:cNvSpPr txBox="1"/>
          <p:nvPr/>
        </p:nvSpPr>
        <p:spPr>
          <a:xfrm>
            <a:off x="646632" y="2818825"/>
            <a:ext cx="9727162" cy="46493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cs typeface="Calibri"/>
              </a:rPr>
              <a:t>Help Desk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500" dirty="0">
                <a:cs typeface="Calibri"/>
              </a:rPr>
              <a:t>Phone line: (956) 872-2598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500" dirty="0">
                <a:cs typeface="Calibri"/>
              </a:rPr>
              <a:t>Open a support ticket: </a:t>
            </a:r>
            <a:r>
              <a:rPr lang="en-US" sz="2500" dirty="0">
                <a:cs typeface="Calibri"/>
                <a:hlinkClick r:id="rId4"/>
              </a:rPr>
              <a:t>Support@southtexascollege.edu</a:t>
            </a:r>
            <a:endParaRPr lang="en-US" sz="2500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5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500" b="1" dirty="0">
                <a:cs typeface="Calibri"/>
              </a:rPr>
              <a:t>Hector Bazaldua – Course Development Specialist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cs typeface="Calibri"/>
              </a:rPr>
              <a:t>(956)872-2765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cs typeface="Calibri"/>
                <a:hlinkClick r:id="rId5"/>
              </a:rPr>
              <a:t>hbazald2@southtexascollege.edu</a:t>
            </a:r>
            <a:r>
              <a:rPr lang="en-US" sz="2500" dirty="0"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500" dirty="0">
              <a:cs typeface="Calibri"/>
            </a:endParaRPr>
          </a:p>
        </p:txBody>
      </p:sp>
      <p:pic>
        <p:nvPicPr>
          <p:cNvPr id="6" name="Picture 5" descr="A person sitting at a desk with a computer and headset&#10;&#10;Description automatically generated">
            <a:extLst>
              <a:ext uri="{FF2B5EF4-FFF2-40B4-BE49-F238E27FC236}">
                <a16:creationId xmlns:a16="http://schemas.microsoft.com/office/drawing/2014/main" id="{D31CEA5D-9AAE-44B4-E722-A76FE2E49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2768" y="3159773"/>
            <a:ext cx="6225851" cy="52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12573" y="3508437"/>
            <a:ext cx="12252493" cy="3034597"/>
            <a:chOff x="0" y="-57150"/>
            <a:chExt cx="1315700" cy="755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700" cy="698500"/>
            </a:xfrm>
            <a:custGeom>
              <a:avLst/>
              <a:gdLst/>
              <a:ahLst/>
              <a:cxnLst/>
              <a:rect l="l" t="t" r="r" b="b"/>
              <a:pathLst>
                <a:path w="1315700" h="698500">
                  <a:moveTo>
                    <a:pt x="1315700" y="349250"/>
                  </a:moveTo>
                  <a:lnTo>
                    <a:pt x="11125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112500" y="0"/>
                  </a:lnTo>
                  <a:lnTo>
                    <a:pt x="1315700" y="349250"/>
                  </a:lnTo>
                  <a:close/>
                </a:path>
              </a:pathLst>
            </a:custGeom>
            <a:solidFill>
              <a:srgbClr val="AD8B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10871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196679" y="4380083"/>
            <a:ext cx="9624598" cy="1813096"/>
          </a:xfrm>
          <a:custGeom>
            <a:avLst/>
            <a:gdLst/>
            <a:ahLst/>
            <a:cxnLst/>
            <a:rect l="l" t="t" r="r" b="b"/>
            <a:pathLst>
              <a:path w="3736518" h="347752">
                <a:moveTo>
                  <a:pt x="3533318" y="0"/>
                </a:moveTo>
                <a:lnTo>
                  <a:pt x="0" y="0"/>
                </a:lnTo>
                <a:lnTo>
                  <a:pt x="203200" y="347752"/>
                </a:lnTo>
                <a:lnTo>
                  <a:pt x="3736518" y="347752"/>
                </a:lnTo>
                <a:lnTo>
                  <a:pt x="3533318" y="0"/>
                </a:lnTo>
                <a:close/>
              </a:path>
            </a:pathLst>
          </a:custGeom>
          <a:solidFill>
            <a:srgbClr val="12284C"/>
          </a:solidFill>
        </p:spPr>
      </p:sp>
      <p:sp>
        <p:nvSpPr>
          <p:cNvPr id="15" name="TextBox 15"/>
          <p:cNvSpPr txBox="1"/>
          <p:nvPr/>
        </p:nvSpPr>
        <p:spPr>
          <a:xfrm>
            <a:off x="5390149" y="5131223"/>
            <a:ext cx="7493169" cy="66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96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Questionnaire</a:t>
            </a:r>
            <a:endParaRPr lang="en-US" sz="9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1455" y="1743398"/>
            <a:ext cx="10918209" cy="8229600"/>
          </a:xfrm>
          <a:custGeom>
            <a:avLst/>
            <a:gdLst/>
            <a:ahLst/>
            <a:cxnLst/>
            <a:rect l="l" t="t" r="r" b="b"/>
            <a:pathLst>
              <a:path w="10918209" h="8229600">
                <a:moveTo>
                  <a:pt x="0" y="0"/>
                </a:moveTo>
                <a:lnTo>
                  <a:pt x="10918209" y="0"/>
                </a:lnTo>
                <a:lnTo>
                  <a:pt x="1091820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352151" y="0"/>
            <a:ext cx="14523987" cy="10287000"/>
            <a:chOff x="0" y="0"/>
            <a:chExt cx="986197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6197" cy="698500"/>
            </a:xfrm>
            <a:custGeom>
              <a:avLst/>
              <a:gdLst/>
              <a:ahLst/>
              <a:cxnLst/>
              <a:rect l="l" t="t" r="r" b="b"/>
              <a:pathLst>
                <a:path w="986197" h="698500">
                  <a:moveTo>
                    <a:pt x="986197" y="349250"/>
                  </a:moveTo>
                  <a:lnTo>
                    <a:pt x="782997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782997" y="0"/>
                  </a:lnTo>
                  <a:lnTo>
                    <a:pt x="986197" y="349250"/>
                  </a:lnTo>
                  <a:close/>
                </a:path>
              </a:pathLst>
            </a:custGeom>
            <a:solidFill>
              <a:srgbClr val="12284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57150"/>
              <a:ext cx="757597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3591680">
            <a:off x="8938825" y="1986347"/>
            <a:ext cx="1048727" cy="845653"/>
            <a:chOff x="0" y="0"/>
            <a:chExt cx="881987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1987" cy="711200"/>
            </a:xfrm>
            <a:custGeom>
              <a:avLst/>
              <a:gdLst/>
              <a:ahLst/>
              <a:cxnLst/>
              <a:rect l="l" t="t" r="r" b="b"/>
              <a:pathLst>
                <a:path w="881987" h="711200">
                  <a:moveTo>
                    <a:pt x="440993" y="0"/>
                  </a:moveTo>
                  <a:lnTo>
                    <a:pt x="881987" y="711200"/>
                  </a:lnTo>
                  <a:lnTo>
                    <a:pt x="0" y="711200"/>
                  </a:lnTo>
                  <a:lnTo>
                    <a:pt x="440993" y="0"/>
                  </a:lnTo>
                  <a:close/>
                </a:path>
              </a:pathLst>
            </a:custGeom>
            <a:solidFill>
              <a:srgbClr val="C9CCC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7810" y="273050"/>
              <a:ext cx="60636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631210" y="-12749"/>
            <a:ext cx="7994150" cy="10284779"/>
            <a:chOff x="0" y="0"/>
            <a:chExt cx="28660509" cy="368728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660471" cy="36872800"/>
            </a:xfrm>
            <a:custGeom>
              <a:avLst/>
              <a:gdLst/>
              <a:ahLst/>
              <a:cxnLst/>
              <a:rect l="l" t="t" r="r" b="b"/>
              <a:pathLst>
                <a:path w="28660471" h="36872800">
                  <a:moveTo>
                    <a:pt x="10548366" y="0"/>
                  </a:moveTo>
                  <a:lnTo>
                    <a:pt x="0" y="18426303"/>
                  </a:lnTo>
                  <a:lnTo>
                    <a:pt x="10765790" y="36872800"/>
                  </a:lnTo>
                  <a:lnTo>
                    <a:pt x="28660471" y="36872800"/>
                  </a:lnTo>
                  <a:lnTo>
                    <a:pt x="28660471" y="0"/>
                  </a:lnTo>
                  <a:close/>
                </a:path>
              </a:pathLst>
            </a:custGeom>
            <a:blipFill>
              <a:blip r:embed="rId3"/>
              <a:stretch>
                <a:fillRect l="-46914" r="-46914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7184283">
            <a:off x="7238105" y="782527"/>
            <a:ext cx="9953433" cy="1249084"/>
            <a:chOff x="0" y="0"/>
            <a:chExt cx="2833881" cy="3556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33881" cy="355632"/>
            </a:xfrm>
            <a:custGeom>
              <a:avLst/>
              <a:gdLst/>
              <a:ahLst/>
              <a:cxnLst/>
              <a:rect l="l" t="t" r="r" b="b"/>
              <a:pathLst>
                <a:path w="2833881" h="355632">
                  <a:moveTo>
                    <a:pt x="203200" y="0"/>
                  </a:moveTo>
                  <a:lnTo>
                    <a:pt x="2833881" y="0"/>
                  </a:lnTo>
                  <a:lnTo>
                    <a:pt x="2630681" y="355632"/>
                  </a:lnTo>
                  <a:lnTo>
                    <a:pt x="0" y="35563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3728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2630681" cy="412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7218450">
            <a:off x="8303412" y="5006400"/>
            <a:ext cx="5189053" cy="246480"/>
          </a:xfrm>
          <a:custGeom>
            <a:avLst/>
            <a:gdLst/>
            <a:ahLst/>
            <a:cxnLst/>
            <a:rect l="l" t="t" r="r" b="b"/>
            <a:pathLst>
              <a:path w="5189053" h="246480">
                <a:moveTo>
                  <a:pt x="0" y="0"/>
                </a:moveTo>
                <a:lnTo>
                  <a:pt x="5189053" y="0"/>
                </a:lnTo>
                <a:lnTo>
                  <a:pt x="5189053" y="246480"/>
                </a:lnTo>
                <a:lnTo>
                  <a:pt x="0" y="246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8503934" y="7231855"/>
            <a:ext cx="730859" cy="639501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CCB8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9482238" y="760097"/>
            <a:ext cx="739397" cy="646972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D8B19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9312207" y="8069938"/>
            <a:ext cx="779927" cy="682437"/>
            <a:chOff x="0" y="0"/>
            <a:chExt cx="812800" cy="7112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C9CCCE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3583698">
            <a:off x="5481192" y="7192940"/>
            <a:ext cx="12321043" cy="1291012"/>
            <a:chOff x="0" y="0"/>
            <a:chExt cx="3413162" cy="35763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13162" cy="357635"/>
            </a:xfrm>
            <a:custGeom>
              <a:avLst/>
              <a:gdLst/>
              <a:ahLst/>
              <a:cxnLst/>
              <a:rect l="l" t="t" r="r" b="b"/>
              <a:pathLst>
                <a:path w="3413162" h="357635">
                  <a:moveTo>
                    <a:pt x="3209962" y="0"/>
                  </a:moveTo>
                  <a:lnTo>
                    <a:pt x="0" y="0"/>
                  </a:lnTo>
                  <a:lnTo>
                    <a:pt x="203200" y="357635"/>
                  </a:lnTo>
                  <a:lnTo>
                    <a:pt x="3413162" y="357635"/>
                  </a:lnTo>
                  <a:lnTo>
                    <a:pt x="3209962" y="0"/>
                  </a:lnTo>
                  <a:close/>
                </a:path>
              </a:pathLst>
            </a:custGeom>
            <a:solidFill>
              <a:srgbClr val="FCD14B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57150"/>
              <a:ext cx="3209962" cy="414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290978" y="495860"/>
            <a:ext cx="1960145" cy="1696685"/>
          </a:xfrm>
          <a:custGeom>
            <a:avLst/>
            <a:gdLst/>
            <a:ahLst/>
            <a:cxnLst/>
            <a:rect l="l" t="t" r="r" b="b"/>
            <a:pathLst>
              <a:path w="1960145" h="1696685">
                <a:moveTo>
                  <a:pt x="0" y="0"/>
                </a:moveTo>
                <a:lnTo>
                  <a:pt x="1960145" y="0"/>
                </a:lnTo>
                <a:lnTo>
                  <a:pt x="1960145" y="1696684"/>
                </a:lnTo>
                <a:lnTo>
                  <a:pt x="0" y="16966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134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to Contact Us: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Learning Advisory Council Spring 2024</dc:title>
  <cp:lastModifiedBy>Hector Bazaldua</cp:lastModifiedBy>
  <cp:revision>9</cp:revision>
  <dcterms:created xsi:type="dcterms:W3CDTF">2006-08-16T00:00:00Z</dcterms:created>
  <dcterms:modified xsi:type="dcterms:W3CDTF">2024-05-03T15:08:23Z</dcterms:modified>
  <dc:identifier>DAGCx0IKMFc</dc:identifier>
</cp:coreProperties>
</file>